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59" r:id="rId7"/>
    <p:sldId id="260" r:id="rId8"/>
    <p:sldId id="261" r:id="rId9"/>
    <p:sldId id="265" r:id="rId10"/>
    <p:sldId id="263" r:id="rId11"/>
    <p:sldId id="264" r:id="rId12"/>
    <p:sldId id="267" r:id="rId13"/>
    <p:sldId id="268" r:id="rId14"/>
    <p:sldId id="262" r:id="rId15"/>
    <p:sldId id="270" r:id="rId16"/>
    <p:sldId id="266" r:id="rId17"/>
    <p:sldId id="269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78" autoAdjust="0"/>
    <p:restoredTop sz="81579" autoAdjust="0"/>
  </p:normalViewPr>
  <p:slideViewPr>
    <p:cSldViewPr>
      <p:cViewPr>
        <p:scale>
          <a:sx n="64" d="100"/>
          <a:sy n="64" d="100"/>
        </p:scale>
        <p:origin x="-4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B7680-B253-4F12-8A35-3F58454CA31B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A4D7D-6087-4036-B0CC-AA7C7613F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1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A4D7D-6087-4036-B0CC-AA7C7613FC9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Google Map image from</a:t>
            </a:r>
            <a:r>
              <a:rPr lang="en-US" baseline="0" dirty="0" smtClean="0"/>
              <a:t>  </a:t>
            </a:r>
            <a:r>
              <a:rPr lang="en-US" dirty="0" smtClean="0"/>
              <a:t>http://virtualglobetrotting.com/map/glen-echo-park</a:t>
            </a:r>
          </a:p>
          <a:p>
            <a:r>
              <a:rPr lang="en-US" dirty="0" smtClean="0"/>
              <a:t>Map of Glen Echo Park courtesy of</a:t>
            </a:r>
            <a:r>
              <a:rPr lang="en-US" baseline="0" dirty="0" smtClean="0"/>
              <a:t> the  National Park Service http://www.nps.gov/hfc/cfm/carto-detail.cfm?Alpha=GLEC#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A4D7D-6087-4036-B0CC-AA7C7613FC9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World Maps from clker.com</a:t>
            </a:r>
          </a:p>
          <a:p>
            <a:r>
              <a:rPr lang="en-US" dirty="0" smtClean="0"/>
              <a:t>Neighborhood</a:t>
            </a:r>
            <a:r>
              <a:rPr lang="en-US" baseline="0" dirty="0" smtClean="0"/>
              <a:t> map </a:t>
            </a:r>
            <a:r>
              <a:rPr lang="en-US" dirty="0" smtClean="0"/>
              <a:t>Title: Birds-eye view of Price Hill inclined planes. Cincinnati, O. </a:t>
            </a:r>
          </a:p>
          <a:p>
            <a:r>
              <a:rPr lang="en-US" dirty="0" smtClean="0"/>
              <a:t>Date Created/Published: [no date recorded on </a:t>
            </a:r>
            <a:r>
              <a:rPr lang="en-US" dirty="0" err="1" smtClean="0"/>
              <a:t>shelflist</a:t>
            </a:r>
            <a:r>
              <a:rPr lang="en-US" dirty="0" smtClean="0"/>
              <a:t> card] </a:t>
            </a:r>
          </a:p>
          <a:p>
            <a:r>
              <a:rPr lang="en-US" dirty="0" smtClean="0"/>
              <a:t>Medium: 1 print. </a:t>
            </a:r>
          </a:p>
          <a:p>
            <a:r>
              <a:rPr lang="en-US" dirty="0" smtClean="0"/>
              <a:t>Reproduction Number: LC-DIG-pga-02798 (digital file from original print) </a:t>
            </a:r>
          </a:p>
          <a:p>
            <a:r>
              <a:rPr lang="en-US" dirty="0" smtClean="0"/>
              <a:t>Rights Advisory: No known restrictions on publication.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Call Number: PGA - </a:t>
            </a:r>
            <a:r>
              <a:rPr lang="en-US" dirty="0" err="1" smtClean="0"/>
              <a:t>Strobridge</a:t>
            </a:r>
            <a:r>
              <a:rPr lang="en-US" dirty="0" smtClean="0"/>
              <a:t>--Birds-eye view... (D size) [</a:t>
            </a:r>
            <a:r>
              <a:rPr lang="en-US" dirty="0" err="1" smtClean="0"/>
              <a:t>P&amp;P</a:t>
            </a:r>
            <a:r>
              <a:rPr lang="en-US" dirty="0" smtClean="0"/>
              <a:t>] </a:t>
            </a:r>
          </a:p>
          <a:p>
            <a:r>
              <a:rPr lang="en-US" dirty="0" smtClean="0"/>
              <a:t>Repository: Library of Congress Prints and Photographs Division Washington, D.C. 20540 USA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A4D7D-6087-4036-B0CC-AA7C7613FC9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</a:t>
            </a:r>
            <a:r>
              <a:rPr lang="en-US" baseline="0" dirty="0" smtClean="0"/>
              <a:t> created using Kidspiration software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A4D7D-6087-4036-B0CC-AA7C7613FC9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 of</a:t>
            </a:r>
            <a:r>
              <a:rPr lang="en-US" baseline="0" dirty="0" smtClean="0"/>
              <a:t> London Zoo  http://www.weblo.com/property/Other/London_Zoo/403899/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A4D7D-6087-4036-B0CC-AA7C7613FC9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United</a:t>
            </a:r>
            <a:r>
              <a:rPr lang="en-US" baseline="0" dirty="0" smtClean="0"/>
              <a:t> States map from </a:t>
            </a:r>
            <a:r>
              <a:rPr lang="en-US" dirty="0" smtClean="0"/>
              <a:t>www.nationsonline.org  http://www.nationsonline.org/oneworld/usa_map_small.htm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A4D7D-6087-4036-B0CC-AA7C7613FC9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www.nationsonline.org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A4D7D-6087-4036-B0CC-AA7C7613FC9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93DA2-0970-400E-A0D2-497539656AED}" type="datetime1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E3EB-B22E-4329-97B4-F15F16AE7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8704-9C8B-492B-B5D4-CDE3A276716F}" type="datetime1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E3EB-B22E-4329-97B4-F15F16AE7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8468-CC97-4ACD-BC76-5E79A4D37D10}" type="datetime1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E3EB-B22E-4329-97B4-F15F16AE7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26DD-C3F2-4739-A09D-CC21E8605237}" type="datetime1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E3EB-B22E-4329-97B4-F15F16AE7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7ACC-8782-4845-8F8C-446ECCBB817E}" type="datetime1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E3EB-B22E-4329-97B4-F15F16AE7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A54D-4638-4EBF-AC51-F5EB5149C297}" type="datetime1">
              <a:rPr lang="en-US" smtClean="0"/>
              <a:pPr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E3EB-B22E-4329-97B4-F15F16AE7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949A-131E-4F3E-8FAB-1830E4A620DC}" type="datetime1">
              <a:rPr lang="en-US" smtClean="0"/>
              <a:pPr/>
              <a:t>11/13/2012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E3EB-B22E-4329-97B4-F15F16AE7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EFA9-3279-48AA-AAF0-E168AA4D1CC3}" type="datetime1">
              <a:rPr lang="en-US" smtClean="0"/>
              <a:pPr/>
              <a:t>11/13/2012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E3EB-B22E-4329-97B4-F15F16AE7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71E8-C2D7-4C65-A9C1-B6ABE45CE909}" type="datetime1">
              <a:rPr lang="en-US" smtClean="0"/>
              <a:pPr/>
              <a:t>11/13/2012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E3EB-B22E-4329-97B4-F15F16AE7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BEB7-7083-431F-BC67-F5EF3D5D378E}" type="datetime1">
              <a:rPr lang="en-US" smtClean="0"/>
              <a:pPr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E3EB-B22E-4329-97B4-F15F16AE7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4DD5-6622-45AB-82FF-065E982FBE9C}" type="datetime1">
              <a:rPr lang="en-US" smtClean="0"/>
              <a:pPr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E3EB-B22E-4329-97B4-F15F16AE7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EA9DB-7027-4700-97B0-0A83E46415F0}" type="datetime1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9E3EB-B22E-4329-97B4-F15F16AE7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5" Type="http://schemas.openxmlformats.org/officeDocument/2006/relationships/image" Target="../media/image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1.wav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43000"/>
            <a:lum/>
          </a:blip>
          <a:srcRect/>
          <a:stretch>
            <a:fillRect l="1000" t="3000" r="1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Map It Out!</a:t>
            </a:r>
            <a:b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Understanding and Using Maps</a:t>
            </a:r>
            <a:endParaRPr lang="en-US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267200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By E. I. See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6096000" y="4572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_map_of_the_world_.jpg"/>
          <p:cNvPicPr>
            <a:picLocks noChangeAspect="1"/>
          </p:cNvPicPr>
          <p:nvPr/>
        </p:nvPicPr>
        <p:blipFill>
          <a:blip r:embed="rId3" cstate="print"/>
          <a:srcRect b="4580"/>
          <a:stretch>
            <a:fillRect/>
          </a:stretch>
        </p:blipFill>
        <p:spPr>
          <a:xfrm>
            <a:off x="228600" y="1447800"/>
            <a:ext cx="4970390" cy="3048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48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Maps From Now and  Long Ago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E3EB-B22E-4329-97B4-F15F16AE76D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67400" y="1524000"/>
            <a:ext cx="3048000" cy="646331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This is a map of the world that was created in 2005.</a:t>
            </a:r>
          </a:p>
        </p:txBody>
      </p:sp>
      <p:sp>
        <p:nvSpPr>
          <p:cNvPr id="10" name="Left Arrow 9"/>
          <p:cNvSpPr/>
          <p:nvPr/>
        </p:nvSpPr>
        <p:spPr>
          <a:xfrm>
            <a:off x="5334000" y="1752600"/>
            <a:ext cx="457200" cy="3048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1570_world_map__without_Australia_.jpg"/>
          <p:cNvPicPr>
            <a:picLocks noChangeAspect="1"/>
          </p:cNvPicPr>
          <p:nvPr/>
        </p:nvPicPr>
        <p:blipFill>
          <a:blip r:embed="rId4" cstate="print"/>
          <a:srcRect b="3297"/>
          <a:stretch>
            <a:fillRect/>
          </a:stretch>
        </p:blipFill>
        <p:spPr>
          <a:xfrm>
            <a:off x="4495800" y="3124200"/>
            <a:ext cx="4394915" cy="3352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2" name="Down Arrow 11"/>
          <p:cNvSpPr/>
          <p:nvPr/>
        </p:nvSpPr>
        <p:spPr>
          <a:xfrm>
            <a:off x="5486400" y="2590800"/>
            <a:ext cx="304800" cy="4572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" y="4549676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might be important to know when a map was made.  What people know about the way the earth looks today is different than long ago, and this changes how our maps look.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867400" y="2362200"/>
            <a:ext cx="3048000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This is a map of the world that was created in 1570.</a:t>
            </a:r>
          </a:p>
        </p:txBody>
      </p:sp>
      <p:pic>
        <p:nvPicPr>
          <p:cNvPr id="1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5257800" y="762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662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4419600" cy="762000"/>
          </a:xfrm>
        </p:spPr>
        <p:txBody>
          <a:bodyPr/>
          <a:lstStyle/>
          <a:p>
            <a:r>
              <a:rPr lang="en-US" b="1" dirty="0" smtClean="0"/>
              <a:t>Choosing a Map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E3EB-B22E-4329-97B4-F15F16AE76D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 descr="C:\Documents and Settings\possbeth\Local Settings\Temporary Internet Files\Content.IE5\3OH4RUVG\MP90044852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28600"/>
            <a:ext cx="3200400" cy="2133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90600" y="1524000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Katie and her teacher are looking at a map.  They  need plan their </a:t>
            </a:r>
            <a:r>
              <a:rPr lang="en-US" sz="2000" b="1" dirty="0" smtClean="0">
                <a:solidFill>
                  <a:srgbClr val="FF0000"/>
                </a:solidFill>
              </a:rPr>
              <a:t>route</a:t>
            </a:r>
            <a:r>
              <a:rPr lang="en-US" sz="2000" dirty="0" smtClean="0"/>
              <a:t> from their school to the park for a field trip.  What type of map do you think they are viewing?</a:t>
            </a:r>
            <a:endParaRPr lang="en-US" sz="2000" dirty="0"/>
          </a:p>
        </p:txBody>
      </p:sp>
      <p:pic>
        <p:nvPicPr>
          <p:cNvPr id="15" name="Picture 14" descr="My Neighborhood.jpg"/>
          <p:cNvPicPr>
            <a:picLocks noChangeAspect="1"/>
          </p:cNvPicPr>
          <p:nvPr/>
        </p:nvPicPr>
        <p:blipFill>
          <a:blip r:embed="rId4" cstate="print"/>
          <a:srcRect b="15254"/>
          <a:stretch>
            <a:fillRect/>
          </a:stretch>
        </p:blipFill>
        <p:spPr>
          <a:xfrm>
            <a:off x="3962400" y="4876800"/>
            <a:ext cx="3200400" cy="1778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6" name="Picture 15" descr="USA_with legen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2590800"/>
            <a:ext cx="2984275" cy="209073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324600" y="2819400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U.S. State Capitals</a:t>
            </a:r>
            <a:endParaRPr lang="en-US" sz="1000" b="1" dirty="0"/>
          </a:p>
        </p:txBody>
      </p:sp>
      <p:pic>
        <p:nvPicPr>
          <p:cNvPr id="17" name="Picture 16" descr="Map of the World Oceans and Continents labell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3505200"/>
            <a:ext cx="3414710" cy="176768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7" cstate="print"/>
          <a:stretch>
            <a:fillRect/>
          </a:stretch>
        </p:blipFill>
        <p:spPr>
          <a:xfrm>
            <a:off x="4953000" y="838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228600"/>
            <a:ext cx="4648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Choosing the Right Map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E3EB-B22E-4329-97B4-F15F16AE76D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 descr="800px-Carta_Mar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803" y="1828800"/>
            <a:ext cx="5543197" cy="410889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 descr="red-sea-monster-serpe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914400"/>
            <a:ext cx="2133600" cy="16620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57200" y="1524000"/>
            <a:ext cx="2514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Good thing Katie and her teacher were not looking at this map!  They would not want to run into that sea monster at the park!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6019800"/>
            <a:ext cx="3733800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This is the </a:t>
            </a:r>
            <a:r>
              <a:rPr lang="en-US" b="1" i="1" dirty="0" smtClean="0"/>
              <a:t>Carta Marina </a:t>
            </a:r>
            <a:r>
              <a:rPr lang="en-US" dirty="0" smtClean="0"/>
              <a:t>map.  It is over 500 years old.  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 rot="19039661">
            <a:off x="5098555" y="2325510"/>
            <a:ext cx="335545" cy="56056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3429000" y="990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Glossary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b="1" dirty="0" smtClean="0"/>
              <a:t>bird’s eye view</a:t>
            </a:r>
            <a:r>
              <a:rPr lang="en-US" dirty="0" smtClean="0"/>
              <a:t>--seen from high above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compass rose</a:t>
            </a:r>
            <a:r>
              <a:rPr lang="en-US" dirty="0" smtClean="0"/>
              <a:t>--the set of arrows that show where north, south, east, and west are on a map or globe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continent</a:t>
            </a:r>
            <a:r>
              <a:rPr lang="en-US" dirty="0" smtClean="0"/>
              <a:t>--the great divisions of land of the Earth (North America, South America, Europe, Asia, Africa, Australia, or Antarctica)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country</a:t>
            </a:r>
            <a:r>
              <a:rPr lang="en-US" dirty="0" smtClean="0"/>
              <a:t>--an area of land that is controlled by its  own government, the land of a person’s birth or citizenship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cardinal directions</a:t>
            </a:r>
            <a:r>
              <a:rPr lang="en-US" dirty="0" smtClean="0"/>
              <a:t>—north, south, east, and west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key or legend</a:t>
            </a:r>
            <a:r>
              <a:rPr lang="en-US" dirty="0" smtClean="0"/>
              <a:t>--explains the meaning of the symbols on the map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map</a:t>
            </a:r>
            <a:r>
              <a:rPr lang="en-US" dirty="0" smtClean="0"/>
              <a:t>--a model of the earth or a part of the earth that is drawn on a flat</a:t>
            </a:r>
          </a:p>
          <a:p>
            <a:pPr lvl="1">
              <a:buNone/>
            </a:pPr>
            <a:r>
              <a:rPr lang="en-US" dirty="0" smtClean="0"/>
              <a:t>surface.</a:t>
            </a:r>
          </a:p>
          <a:p>
            <a:pPr>
              <a:buNone/>
            </a:pPr>
            <a:r>
              <a:rPr lang="en-US" b="1" dirty="0" smtClean="0"/>
              <a:t>oceans</a:t>
            </a:r>
            <a:r>
              <a:rPr lang="en-US" dirty="0" smtClean="0"/>
              <a:t>--the salt water that covers much of the Earth's surface (Atlantic Ocean, Pacific Ocean, Arctic Ocean, Indian Ocean, Southern Ocean)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route</a:t>
            </a:r>
            <a:r>
              <a:rPr lang="en-US" dirty="0" smtClean="0"/>
              <a:t>--a way to get from one place to another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state</a:t>
            </a:r>
            <a:r>
              <a:rPr lang="en-US" dirty="0" smtClean="0"/>
              <a:t>--an organized political community living under the same government occupying a specific region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state capital--</a:t>
            </a:r>
            <a:r>
              <a:rPr lang="en-US" dirty="0" smtClean="0"/>
              <a:t>a city within a state where the main offices of government are located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symbols</a:t>
            </a:r>
            <a:r>
              <a:rPr lang="en-US" dirty="0" smtClean="0"/>
              <a:t>--the pictures, shapes, or colors on a map that stand for</a:t>
            </a:r>
          </a:p>
          <a:p>
            <a:pPr lvl="1">
              <a:buNone/>
            </a:pPr>
            <a:r>
              <a:rPr lang="en-US" dirty="0" smtClean="0"/>
              <a:t>objects, places, or people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E3EB-B22E-4329-97B4-F15F16AE76D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bird’s eye view  </a:t>
            </a:r>
            <a:r>
              <a:rPr lang="en-US" dirty="0" smtClean="0"/>
              <a:t>p.3, 13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compass rose  </a:t>
            </a:r>
            <a:r>
              <a:rPr lang="en-US" dirty="0" smtClean="0"/>
              <a:t>p.5, 13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continent  </a:t>
            </a:r>
            <a:r>
              <a:rPr lang="en-US" dirty="0" smtClean="0"/>
              <a:t>p.9, 13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country  </a:t>
            </a:r>
            <a:r>
              <a:rPr lang="en-US" dirty="0" smtClean="0"/>
              <a:t>p.8, 13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cardinal directions</a:t>
            </a:r>
            <a:r>
              <a:rPr lang="en-US" dirty="0" smtClean="0"/>
              <a:t>  p.5, 13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key or legend</a:t>
            </a:r>
            <a:r>
              <a:rPr lang="en-US" dirty="0" smtClean="0"/>
              <a:t>  p.6, 13</a:t>
            </a:r>
            <a:endParaRPr lang="en-US" b="1" dirty="0" smtClean="0"/>
          </a:p>
          <a:p>
            <a:pPr>
              <a:buNone/>
            </a:pPr>
            <a:r>
              <a:rPr lang="en-US" b="1" smtClean="0"/>
              <a:t>oceans  </a:t>
            </a:r>
            <a:r>
              <a:rPr lang="en-US" smtClean="0"/>
              <a:t>p.9, 13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route</a:t>
            </a:r>
            <a:r>
              <a:rPr lang="en-US" dirty="0" smtClean="0"/>
              <a:t>  p.11, 13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state  </a:t>
            </a:r>
            <a:r>
              <a:rPr lang="en-US" dirty="0" smtClean="0"/>
              <a:t>p. 7, 13</a:t>
            </a:r>
          </a:p>
          <a:p>
            <a:pPr>
              <a:buNone/>
            </a:pPr>
            <a:r>
              <a:rPr lang="en-US" b="1" dirty="0" smtClean="0"/>
              <a:t>state capital</a:t>
            </a:r>
            <a:r>
              <a:rPr lang="en-US" dirty="0" smtClean="0"/>
              <a:t>  p. 8, 13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symbols </a:t>
            </a:r>
            <a:r>
              <a:rPr lang="en-US" dirty="0" smtClean="0"/>
              <a:t>p. 6, 9,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E3EB-B22E-4329-97B4-F15F16AE76D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318022"/>
            <a:ext cx="71628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is a Map……………………….p. 4</a:t>
            </a:r>
          </a:p>
          <a:p>
            <a:r>
              <a:rPr lang="en-US" sz="2800" b="1" dirty="0" smtClean="0"/>
              <a:t>Using a Map ………………………….p. 5</a:t>
            </a:r>
          </a:p>
          <a:p>
            <a:r>
              <a:rPr lang="en-US" sz="2800" b="1" dirty="0" smtClean="0"/>
              <a:t>Map of a Community …………….p. 6</a:t>
            </a:r>
          </a:p>
          <a:p>
            <a:r>
              <a:rPr lang="en-US" sz="2800" b="1" dirty="0" smtClean="0"/>
              <a:t>Understanding a Map ………..….p. 7</a:t>
            </a:r>
          </a:p>
          <a:p>
            <a:r>
              <a:rPr lang="en-US" sz="2800" b="1" dirty="0" smtClean="0"/>
              <a:t>Map of a State ………………………p. 8</a:t>
            </a:r>
          </a:p>
          <a:p>
            <a:r>
              <a:rPr lang="en-US" sz="2800" b="1" dirty="0" smtClean="0"/>
              <a:t>Map of a Country ………………….p. 9</a:t>
            </a:r>
          </a:p>
          <a:p>
            <a:r>
              <a:rPr lang="en-US" sz="2800" b="1" dirty="0" smtClean="0"/>
              <a:t>Map of the World ………………….p. 10</a:t>
            </a:r>
          </a:p>
          <a:p>
            <a:r>
              <a:rPr lang="en-US" sz="2800" b="1" dirty="0" smtClean="0"/>
              <a:t>Maps of Long Ago ………………….p. 11</a:t>
            </a:r>
          </a:p>
          <a:p>
            <a:r>
              <a:rPr lang="en-US" sz="2800" b="1" smtClean="0"/>
              <a:t>Choosing a Map …………………….</a:t>
            </a:r>
            <a:r>
              <a:rPr lang="en-US" sz="2800" b="1" dirty="0" smtClean="0"/>
              <a:t>p. 12</a:t>
            </a:r>
          </a:p>
          <a:p>
            <a:r>
              <a:rPr lang="en-US" sz="2800" b="1" dirty="0" smtClean="0"/>
              <a:t>Glossary …………………………….….p. 13</a:t>
            </a:r>
          </a:p>
          <a:p>
            <a:r>
              <a:rPr lang="en-US" sz="2800" b="1" dirty="0" smtClean="0"/>
              <a:t>Index …………………………………….p. 14</a:t>
            </a:r>
          </a:p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E3EB-B22E-4329-97B4-F15F16AE76D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76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is a Map?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2133600"/>
            <a:ext cx="358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FF0000"/>
                </a:solidFill>
              </a:rPr>
              <a:t>map</a:t>
            </a:r>
            <a:r>
              <a:rPr lang="en-US" sz="2800" dirty="0" smtClean="0"/>
              <a:t> is a image of a  place, like a park.  Sometimes a map shows the  place from above.  This is called a </a:t>
            </a:r>
            <a:r>
              <a:rPr lang="en-US" sz="2800" b="1" dirty="0" smtClean="0">
                <a:solidFill>
                  <a:srgbClr val="FF0000"/>
                </a:solidFill>
              </a:rPr>
              <a:t>bird’s eye view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E3EB-B22E-4329-97B4-F15F16AE76D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4" cstate="print"/>
          <a:srcRect l="31226" t="36965" r="18288" b="12840"/>
          <a:stretch>
            <a:fillRect/>
          </a:stretch>
        </p:blipFill>
        <p:spPr bwMode="auto">
          <a:xfrm rot="10800000">
            <a:off x="4419600" y="228600"/>
            <a:ext cx="3962400" cy="27241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10" descr="Glen Echo Park Map.png"/>
          <p:cNvPicPr>
            <a:picLocks noChangeAspect="1"/>
          </p:cNvPicPr>
          <p:nvPr/>
        </p:nvPicPr>
        <p:blipFill>
          <a:blip r:embed="rId5" cstate="print"/>
          <a:srcRect l="1852" t="4938" r="1852" b="6173"/>
          <a:stretch>
            <a:fillRect/>
          </a:stretch>
        </p:blipFill>
        <p:spPr>
          <a:xfrm>
            <a:off x="4419600" y="3200400"/>
            <a:ext cx="3962400" cy="27432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343400" y="6096000"/>
            <a:ext cx="40386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Glen Echo Park is in Glen Echo, Maryland.  The circular building is the carousel.</a:t>
            </a:r>
            <a:endParaRPr lang="en-US" sz="1600" dirty="0"/>
          </a:p>
        </p:txBody>
      </p:sp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3048000" y="4419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4343400" cy="1143000"/>
          </a:xfrm>
        </p:spPr>
        <p:txBody>
          <a:bodyPr/>
          <a:lstStyle/>
          <a:p>
            <a:r>
              <a:rPr lang="en-US" b="1" dirty="0" smtClean="0"/>
              <a:t>Using a Map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856357"/>
            <a:ext cx="4419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There are many different purposes for using a map.  Maps are used to help you find where something is located.  A map can show you if you are near to or far away from something.</a:t>
            </a:r>
          </a:p>
          <a:p>
            <a:endParaRPr lang="en-US" sz="2400" dirty="0" smtClean="0"/>
          </a:p>
          <a:p>
            <a:r>
              <a:rPr lang="en-US" sz="2400" dirty="0" smtClean="0"/>
              <a:t>Some maps show the entire world.   Some maps show you just a neighborhood.  </a:t>
            </a:r>
          </a:p>
          <a:p>
            <a:endParaRPr lang="en-US" sz="2400" dirty="0" smtClean="0"/>
          </a:p>
          <a:p>
            <a:r>
              <a:rPr lang="en-US" sz="2400" dirty="0" smtClean="0"/>
              <a:t>Maps also give information about a place.  Sometimes they tell about the climate.  Some maps show  the population of different places.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E3EB-B22E-4329-97B4-F15F16AE76D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blue_green_world_ma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304800"/>
            <a:ext cx="3048000" cy="1561254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 descr="2205112_ab7f55cb wwwgeograph.org.uk.jpg"/>
          <p:cNvPicPr>
            <a:picLocks noChangeAspect="1"/>
          </p:cNvPicPr>
          <p:nvPr/>
        </p:nvPicPr>
        <p:blipFill>
          <a:blip r:embed="rId5" cstate="print"/>
          <a:srcRect l="5073" t="7464" r="6060" b="10434"/>
          <a:stretch>
            <a:fillRect/>
          </a:stretch>
        </p:blipFill>
        <p:spPr>
          <a:xfrm>
            <a:off x="5867400" y="2062480"/>
            <a:ext cx="2743200" cy="2011680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 descr="world climate ma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0600" y="4343400"/>
            <a:ext cx="3447542" cy="2158085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7" cstate="print"/>
          <a:stretch>
            <a:fillRect/>
          </a:stretch>
        </p:blipFill>
        <p:spPr>
          <a:xfrm>
            <a:off x="3886200" y="457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y Neighborhood.jpg"/>
          <p:cNvPicPr>
            <a:picLocks noChangeAspect="1"/>
          </p:cNvPicPr>
          <p:nvPr/>
        </p:nvPicPr>
        <p:blipFill>
          <a:blip r:embed="rId4" cstate="print"/>
          <a:srcRect b="15254"/>
          <a:stretch>
            <a:fillRect/>
          </a:stretch>
        </p:blipFill>
        <p:spPr>
          <a:xfrm>
            <a:off x="228600" y="2362200"/>
            <a:ext cx="7543800" cy="4191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3124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Map of a Community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86200" y="152400"/>
            <a:ext cx="487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This map of a community shows where people work and live.  The </a:t>
            </a:r>
            <a:r>
              <a:rPr lang="en-US" sz="2000" b="1" dirty="0" smtClean="0">
                <a:solidFill>
                  <a:srgbClr val="FF0000"/>
                </a:solidFill>
              </a:rPr>
              <a:t>compass rose </a:t>
            </a:r>
            <a:r>
              <a:rPr lang="en-US" sz="2000" dirty="0" smtClean="0"/>
              <a:t>points to the </a:t>
            </a:r>
            <a:r>
              <a:rPr lang="en-US" sz="2000" b="1" dirty="0" smtClean="0">
                <a:solidFill>
                  <a:srgbClr val="FF0000"/>
                </a:solidFill>
              </a:rPr>
              <a:t>cardinal directions</a:t>
            </a:r>
            <a:r>
              <a:rPr lang="en-US" sz="2000" b="1" dirty="0" smtClean="0"/>
              <a:t>:</a:t>
            </a:r>
            <a:r>
              <a:rPr lang="en-US" sz="2000" dirty="0" smtClean="0"/>
              <a:t> north, east, south, and west.  You can use a compass rose to help you find a place on the map.  The hospital is south of the school.  The fire station is west of the library.</a:t>
            </a:r>
            <a:endParaRPr lang="en-US" sz="2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E3EB-B22E-4329-97B4-F15F16AE76D2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16200000" flipV="1">
            <a:off x="7391400" y="3048000"/>
            <a:ext cx="381000" cy="38100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15200" y="3429000"/>
            <a:ext cx="1600200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compass rose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3124200" y="1143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zoo ma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1066800"/>
            <a:ext cx="5368290" cy="55629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4800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Understanding a Map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164134"/>
            <a:ext cx="2971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Maps often have images of objects.  These images are </a:t>
            </a:r>
            <a:r>
              <a:rPr lang="en-US" sz="2400" b="1" dirty="0" smtClean="0">
                <a:solidFill>
                  <a:srgbClr val="FF0000"/>
                </a:solidFill>
              </a:rPr>
              <a:t>symbols</a:t>
            </a:r>
            <a:r>
              <a:rPr lang="en-US" sz="2400" dirty="0" smtClean="0"/>
              <a:t> representing  something that is real.  A </a:t>
            </a:r>
            <a:r>
              <a:rPr lang="en-US" sz="2400" b="1" dirty="0" smtClean="0">
                <a:solidFill>
                  <a:srgbClr val="FF0000"/>
                </a:solidFill>
              </a:rPr>
              <a:t>legend</a:t>
            </a:r>
            <a:r>
              <a:rPr lang="en-US" sz="2400" dirty="0" smtClean="0"/>
              <a:t> helps you understand what each symbol means.  A legend is also sometimes called a </a:t>
            </a:r>
            <a:r>
              <a:rPr lang="en-US" sz="2400" b="1" dirty="0" smtClean="0">
                <a:solidFill>
                  <a:srgbClr val="FF0000"/>
                </a:solidFill>
              </a:rPr>
              <a:t>key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629400" y="6248400"/>
            <a:ext cx="2133600" cy="365125"/>
          </a:xfrm>
        </p:spPr>
        <p:txBody>
          <a:bodyPr/>
          <a:lstStyle/>
          <a:p>
            <a:fld id="{EB99E3EB-B22E-4329-97B4-F15F16AE76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3505200"/>
            <a:ext cx="2286000" cy="230832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What is the purpose of this map?  </a:t>
            </a:r>
            <a:r>
              <a:rPr lang="en-US" dirty="0" smtClean="0"/>
              <a:t>A map of a zoo can be used to help you find your way to your favorite animal.  Different maps have different purposes.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181600" y="685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London Zoo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581400" y="5867400"/>
            <a:ext cx="9144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Legend</a:t>
            </a:r>
            <a:endParaRPr lang="en-US" dirty="0"/>
          </a:p>
        </p:txBody>
      </p:sp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5257800" y="457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8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1143000"/>
          </a:xfrm>
        </p:spPr>
        <p:txBody>
          <a:bodyPr/>
          <a:lstStyle/>
          <a:p>
            <a:r>
              <a:rPr lang="en-US" b="1" dirty="0" smtClean="0"/>
              <a:t>Map of a State</a:t>
            </a:r>
            <a:endParaRPr lang="en-US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457200" y="1371600"/>
            <a:ext cx="5715000" cy="4484497"/>
            <a:chOff x="457200" y="1371600"/>
            <a:chExt cx="5715000" cy="4484497"/>
          </a:xfrm>
        </p:grpSpPr>
        <p:pic>
          <p:nvPicPr>
            <p:cNvPr id="2052" name="Picture 4" descr="C:\Documents and Settings\possbeth\Local Settings\Temporary Internet Files\Content.IE5\JOJ235R5\MC900189601[1]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1371600"/>
              <a:ext cx="5715000" cy="448449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pic>
          <p:nvPicPr>
            <p:cNvPr id="7" name="Picture 6" descr="compass rose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" y="4800600"/>
              <a:ext cx="976321" cy="998310"/>
            </a:xfrm>
            <a:prstGeom prst="rect">
              <a:avLst/>
            </a:prstGeom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E3EB-B22E-4329-97B4-F15F16AE76D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53200" y="1295400"/>
            <a:ext cx="2362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is a map of Maryland.  Maryland is a</a:t>
            </a:r>
            <a:r>
              <a:rPr lang="en-US" sz="2400" b="1" dirty="0" smtClean="0">
                <a:solidFill>
                  <a:srgbClr val="FF0000"/>
                </a:solidFill>
              </a:rPr>
              <a:t> state </a:t>
            </a:r>
            <a:r>
              <a:rPr lang="en-US" sz="2400" dirty="0" smtClean="0"/>
              <a:t>in the United States of America.  Using the map, you can see that Maryland is near the Atlantic Ocean and that Pennsylvania is north of Maryland.</a:t>
            </a:r>
            <a:endParaRPr lang="en-US" sz="2400" dirty="0"/>
          </a:p>
        </p:txBody>
      </p:sp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4419600" y="457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SA_with lege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1295400"/>
            <a:ext cx="6199678" cy="4343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5105400" cy="1143000"/>
          </a:xfrm>
        </p:spPr>
        <p:txBody>
          <a:bodyPr/>
          <a:lstStyle/>
          <a:p>
            <a:r>
              <a:rPr lang="en-US" b="1" dirty="0" smtClean="0"/>
              <a:t>Map of a Country</a:t>
            </a:r>
            <a:endParaRPr lang="en-US" b="1" dirty="0"/>
          </a:p>
        </p:txBody>
      </p:sp>
      <p:pic>
        <p:nvPicPr>
          <p:cNvPr id="6" name="Picture 5" descr="compass rose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53400" y="4419600"/>
            <a:ext cx="520800" cy="5325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371600"/>
            <a:ext cx="2667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is a map of the United States.  The United States is a </a:t>
            </a:r>
            <a:r>
              <a:rPr lang="en-US" sz="2400" b="1" dirty="0" smtClean="0">
                <a:solidFill>
                  <a:srgbClr val="FF0000"/>
                </a:solidFill>
              </a:rPr>
              <a:t>country</a:t>
            </a:r>
            <a:r>
              <a:rPr lang="en-US" sz="2400" dirty="0" smtClean="0"/>
              <a:t>.  You can find the symbol for a </a:t>
            </a:r>
            <a:r>
              <a:rPr lang="en-US" sz="2400" b="1" dirty="0" smtClean="0">
                <a:solidFill>
                  <a:srgbClr val="FF0000"/>
                </a:solidFill>
              </a:rPr>
              <a:t>state capital </a:t>
            </a:r>
            <a:r>
              <a:rPr lang="en-US" sz="2400" dirty="0" smtClean="0"/>
              <a:t>on the legend.  You can then use the symbol to help you find a state capital on the map.  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E3EB-B22E-4329-97B4-F15F16AE76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48200" y="1524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U.S. State Capitals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5715000"/>
            <a:ext cx="3886200" cy="646331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n w="19050">
                  <a:solidFill>
                    <a:schemeClr val="tx1"/>
                  </a:solidFill>
                </a:ln>
              </a:rPr>
              <a:t>A map of state capitols helps you learn the capital cities of all of the states.</a:t>
            </a:r>
            <a:endParaRPr lang="en-US" dirty="0">
              <a:ln w="19050">
                <a:solidFill>
                  <a:schemeClr val="tx1"/>
                </a:solidFill>
              </a:ln>
            </a:endParaRPr>
          </a:p>
        </p:txBody>
      </p:sp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5029200" y="457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19200" y="2438400"/>
            <a:ext cx="7098409" cy="3677879"/>
            <a:chOff x="914400" y="2419290"/>
            <a:chExt cx="7098409" cy="3677879"/>
          </a:xfrm>
        </p:grpSpPr>
        <p:pic>
          <p:nvPicPr>
            <p:cNvPr id="19" name="Picture 18" descr="Continents_vide_couleurs_blu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400" y="2495490"/>
              <a:ext cx="7098409" cy="3601679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886200" y="2419290"/>
              <a:ext cx="2438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70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Arctic Ocean</a:t>
              </a:r>
              <a:endParaRPr lang="en-US" sz="20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71800" y="3333690"/>
              <a:ext cx="121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70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Atlantic </a:t>
              </a:r>
            </a:p>
            <a:p>
              <a:r>
                <a:rPr lang="en-US" sz="2000" b="1" dirty="0" smtClean="0">
                  <a:solidFill>
                    <a:srgbClr val="0070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Ocean</a:t>
              </a:r>
              <a:endParaRPr lang="en-US" sz="20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81800" y="3486090"/>
              <a:ext cx="121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70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Pacific </a:t>
              </a:r>
            </a:p>
            <a:p>
              <a:r>
                <a:rPr lang="en-US" sz="2000" b="1" dirty="0" smtClean="0">
                  <a:solidFill>
                    <a:srgbClr val="0070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Ocean</a:t>
              </a:r>
              <a:endParaRPr lang="en-US" sz="20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33800" y="5086290"/>
              <a:ext cx="2057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70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Southern Ocean</a:t>
              </a:r>
              <a:endParaRPr lang="en-US" sz="20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257800" y="4095690"/>
              <a:ext cx="121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70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Indian </a:t>
              </a:r>
            </a:p>
            <a:p>
              <a:r>
                <a:rPr lang="en-US" sz="2000" b="1" dirty="0" smtClean="0">
                  <a:solidFill>
                    <a:srgbClr val="0070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Ocean</a:t>
              </a:r>
              <a:endParaRPr lang="en-US" sz="20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14400" y="3867090"/>
              <a:ext cx="121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70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Pacific </a:t>
              </a:r>
            </a:p>
            <a:p>
              <a:r>
                <a:rPr lang="en-US" sz="2000" b="1" dirty="0" smtClean="0">
                  <a:solidFill>
                    <a:srgbClr val="0070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Ocean</a:t>
              </a:r>
              <a:endParaRPr lang="en-US" sz="20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3276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Map of the World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05200" y="304800"/>
            <a:ext cx="495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map of the world shows </a:t>
            </a:r>
            <a:r>
              <a:rPr lang="en-US" sz="2400" b="1" dirty="0" smtClean="0">
                <a:solidFill>
                  <a:srgbClr val="FF0000"/>
                </a:solidFill>
              </a:rPr>
              <a:t>continents</a:t>
            </a:r>
            <a:r>
              <a:rPr lang="en-US" sz="2400" dirty="0" smtClean="0"/>
              <a:t> and </a:t>
            </a:r>
            <a:r>
              <a:rPr lang="en-US" sz="2400" b="1" dirty="0" smtClean="0">
                <a:solidFill>
                  <a:srgbClr val="FF0000"/>
                </a:solidFill>
              </a:rPr>
              <a:t>oceans</a:t>
            </a:r>
            <a:r>
              <a:rPr lang="en-US" sz="2400" dirty="0" smtClean="0"/>
              <a:t>.  There are 7 continents and 5 oceans.  Continents are the large land masses and each continent is represented by a different color on this map.   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324600"/>
            <a:ext cx="685800" cy="396875"/>
          </a:xfrm>
        </p:spPr>
        <p:txBody>
          <a:bodyPr/>
          <a:lstStyle/>
          <a:p>
            <a:fld id="{EB99E3EB-B22E-4329-97B4-F15F16AE76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62200" y="3048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North </a:t>
            </a:r>
          </a:p>
          <a:p>
            <a:r>
              <a:rPr lang="en-U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America</a:t>
            </a:r>
            <a:endParaRPr lang="en-US" sz="2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28956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Europe</a:t>
            </a:r>
            <a:endParaRPr lang="en-US" sz="2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37338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Africa</a:t>
            </a:r>
            <a:endParaRPr lang="en-US" sz="2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31242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Asia</a:t>
            </a:r>
            <a:endParaRPr lang="en-US" sz="2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5600" y="46482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Australia</a:t>
            </a:r>
            <a:endParaRPr lang="en-US" sz="2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1800" y="41148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South  America</a:t>
            </a:r>
            <a:endParaRPr lang="en-US" sz="2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8200" y="57150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Antarctica </a:t>
            </a:r>
            <a:endParaRPr lang="en-US" sz="2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7" name="Picture 16" descr="compass rose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77200" y="5562600"/>
            <a:ext cx="847419" cy="866505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2819400" y="990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6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rimaryResource xmlns="505E0DEF-B44C-4351-8556-CD39720C08B0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MCPS OLC Resource Content Type" ma:contentTypeID="0x010100026E26489567487E9EFE36E429EDA138002ADB1C0EC87C4A4799C82F6E2E5DBFD2" ma:contentTypeVersion="0" ma:contentTypeDescription="A resource for use in OLC." ma:contentTypeScope="" ma:versionID="70fd790208c313a7ed89270662fcc7b6">
  <xsd:schema xmlns:xsd="http://www.w3.org/2001/XMLSchema" xmlns:xs="http://www.w3.org/2001/XMLSchema" xmlns:p="http://schemas.microsoft.com/office/2006/metadata/properties" xmlns:ns2="505E0DEF-B44C-4351-8556-CD39720C08B0" targetNamespace="http://schemas.microsoft.com/office/2006/metadata/properties" ma:root="true" ma:fieldsID="f2ae42b008a7f5da1cf7ee55f2472f0b" ns2:_="">
    <xsd:import namespace="505E0DEF-B44C-4351-8556-CD39720C08B0"/>
    <xsd:element name="properties">
      <xsd:complexType>
        <xsd:sequence>
          <xsd:element name="documentManagement">
            <xsd:complexType>
              <xsd:all>
                <xsd:element ref="ns2:PrimaryResourc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5E0DEF-B44C-4351-8556-CD39720C08B0" elementFormDefault="qualified">
    <xsd:import namespace="http://schemas.microsoft.com/office/2006/documentManagement/types"/>
    <xsd:import namespace="http://schemas.microsoft.com/office/infopath/2007/PartnerControls"/>
    <xsd:element name="PrimaryResource" ma:index="8" ma:displayName="Primary Resource" ma:internalName="PrimaryResourc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D79708-058C-4C16-9F54-4F673E8D22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67C450-1B70-47BF-983F-64E9DB303A2E}">
  <ds:schemaRefs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505E0DEF-B44C-4351-8556-CD39720C08B0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DEC246A-62B9-414D-B5B8-33B7F77CC8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5E0DEF-B44C-4351-8556-CD39720C08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2958</TotalTime>
  <Words>1099</Words>
  <Application>Microsoft Office PowerPoint</Application>
  <PresentationFormat>On-screen Show (4:3)</PresentationFormat>
  <Paragraphs>128</Paragraphs>
  <Slides>14</Slides>
  <Notes>7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Map It Out! Understanding and Using Maps</vt:lpstr>
      <vt:lpstr>Table of Contents</vt:lpstr>
      <vt:lpstr>What is a Map?</vt:lpstr>
      <vt:lpstr>Using a Map</vt:lpstr>
      <vt:lpstr>Map of a Community</vt:lpstr>
      <vt:lpstr>Understanding a Map</vt:lpstr>
      <vt:lpstr>Map of a State</vt:lpstr>
      <vt:lpstr>Map of a Country</vt:lpstr>
      <vt:lpstr>Map of the World</vt:lpstr>
      <vt:lpstr>Maps From Now and  Long Ago</vt:lpstr>
      <vt:lpstr>Choosing a Map</vt:lpstr>
      <vt:lpstr>Choosing the Right Map</vt:lpstr>
      <vt:lpstr>Glossary</vt:lpstr>
      <vt:lpstr>Index</vt:lpstr>
    </vt:vector>
  </TitlesOfParts>
  <Company>MCPS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 It Out! Understanding and Using Maps</dc:title>
  <dc:creator>mcps</dc:creator>
  <cp:lastModifiedBy>Windows User</cp:lastModifiedBy>
  <cp:revision>168</cp:revision>
  <dcterms:created xsi:type="dcterms:W3CDTF">2011-04-08T18:25:46Z</dcterms:created>
  <dcterms:modified xsi:type="dcterms:W3CDTF">2012-11-13T15:20:14Z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0x010100026E26489567487E9EFE36E429EDA138002ADB1C0EC87C4A4799C82F6E2E5DBFD2</vt:lpwstr>
  </property>
  <property fmtid="{D5CDD505-2E9C-101B-9397-08002B2CF9AE}" pid="3" name="ArticulateUseProject">
    <vt:lpwstr>1</vt:lpwstr>
  </property>
  <property fmtid="{D5CDD505-2E9C-101B-9397-08002B2CF9AE}" pid="4" name="ArticulatePath">
    <vt:lpwstr>https://collaborate.mcpsmd.org/sites/KinderCurriculum/Shared%20Documents/Grade%202/MP2/Content%20Weekly%20Planner/Reading/Resources/Map%20It%20Out!%20%20Understanding%20and%20Using%20Maps</vt:lpwstr>
  </property>
  <property fmtid="{D5CDD505-2E9C-101B-9397-08002B2CF9AE}" pid="5" name="ArticulateGUID">
    <vt:lpwstr>0F089B59-D026-4ACE-B09D-7E7D531CA75E</vt:lpwstr>
  </property>
  <property fmtid="{D5CDD505-2E9C-101B-9397-08002B2CF9AE}" pid="6" name="ArticulateProjectFull">
    <vt:lpwstr>\\cesc\homedirs$\possbeth\My Documents\SharePoint Drafts\Map It Out!  Understanding and Using Maps.ppta</vt:lpwstr>
  </property>
</Properties>
</file>